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Poppins Medium Bold" charset="1" panose="02000000000000000000"/>
      <p:regular r:id="rId14"/>
    </p:embeddedFont>
    <p:embeddedFont>
      <p:font typeface="Poppins Medium" charset="1" panose="02000000000000000000"/>
      <p:regular r:id="rId15"/>
    </p:embeddedFont>
    <p:embeddedFont>
      <p:font typeface="Poppins Light" charset="1" panose="02000000000000000000"/>
      <p:regular r:id="rId16"/>
    </p:embeddedFont>
    <p:embeddedFont>
      <p:font typeface="Poppins Bold" charset="1" panose="020000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2.png>
</file>

<file path=ppt/media/image3.png>
</file>

<file path=ppt/media/image4.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391C99"/>
        </a:solidFill>
      </p:bgPr>
    </p:bg>
    <p:spTree>
      <p:nvGrpSpPr>
        <p:cNvPr id="1" name=""/>
        <p:cNvGrpSpPr/>
        <p:nvPr/>
      </p:nvGrpSpPr>
      <p:grpSpPr>
        <a:xfrm>
          <a:off x="0" y="0"/>
          <a:ext cx="0" cy="0"/>
          <a:chOff x="0" y="0"/>
          <a:chExt cx="0" cy="0"/>
        </a:xfrm>
      </p:grpSpPr>
      <p:sp>
        <p:nvSpPr>
          <p:cNvPr name="Freeform 2" id="2"/>
          <p:cNvSpPr/>
          <p:nvPr/>
        </p:nvSpPr>
        <p:spPr>
          <a:xfrm flipH="false" flipV="false" rot="0">
            <a:off x="10418362" y="580992"/>
            <a:ext cx="11825863" cy="9325040"/>
          </a:xfrm>
          <a:custGeom>
            <a:avLst/>
            <a:gdLst/>
            <a:ahLst/>
            <a:cxnLst/>
            <a:rect r="r" b="b" t="t" l="l"/>
            <a:pathLst>
              <a:path h="9325040" w="11825863">
                <a:moveTo>
                  <a:pt x="0" y="0"/>
                </a:moveTo>
                <a:lnTo>
                  <a:pt x="11825862" y="0"/>
                </a:lnTo>
                <a:lnTo>
                  <a:pt x="11825862" y="9325041"/>
                </a:lnTo>
                <a:lnTo>
                  <a:pt x="0" y="9325041"/>
                </a:lnTo>
                <a:lnTo>
                  <a:pt x="0" y="0"/>
                </a:lnTo>
                <a:close/>
              </a:path>
            </a:pathLst>
          </a:custGeom>
          <a:blipFill>
            <a:blip r:embed="rId2"/>
            <a:stretch>
              <a:fillRect l="0" t="0" r="-130" b="0"/>
            </a:stretch>
          </a:blipFill>
        </p:spPr>
      </p:sp>
      <p:grpSp>
        <p:nvGrpSpPr>
          <p:cNvPr name="Group 3" id="3"/>
          <p:cNvGrpSpPr/>
          <p:nvPr/>
        </p:nvGrpSpPr>
        <p:grpSpPr>
          <a:xfrm rot="0">
            <a:off x="1331644" y="2019321"/>
            <a:ext cx="7812356" cy="6295982"/>
            <a:chOff x="0" y="0"/>
            <a:chExt cx="10416475" cy="8394643"/>
          </a:xfrm>
        </p:grpSpPr>
        <p:sp>
          <p:nvSpPr>
            <p:cNvPr name="TextBox 4" id="4"/>
            <p:cNvSpPr txBox="true"/>
            <p:nvPr/>
          </p:nvSpPr>
          <p:spPr>
            <a:xfrm rot="0">
              <a:off x="0" y="1001720"/>
              <a:ext cx="10416475" cy="4886325"/>
            </a:xfrm>
            <a:prstGeom prst="rect">
              <a:avLst/>
            </a:prstGeom>
          </p:spPr>
          <p:txBody>
            <a:bodyPr anchor="t" rtlCol="false" tIns="0" lIns="0" bIns="0" rIns="0">
              <a:spAutoFit/>
            </a:bodyPr>
            <a:lstStyle/>
            <a:p>
              <a:pPr algn="l">
                <a:lnSpc>
                  <a:spcPts val="9600"/>
                </a:lnSpc>
              </a:pPr>
              <a:r>
                <a:rPr lang="en-US" sz="8000">
                  <a:solidFill>
                    <a:srgbClr val="13DCFF"/>
                  </a:solidFill>
                  <a:latin typeface="Poppins Medium Bold"/>
                </a:rPr>
                <a:t>UAS </a:t>
              </a:r>
            </a:p>
            <a:p>
              <a:pPr algn="l">
                <a:lnSpc>
                  <a:spcPts val="9600"/>
                </a:lnSpc>
              </a:pPr>
              <a:r>
                <a:rPr lang="en-US" sz="8000">
                  <a:solidFill>
                    <a:srgbClr val="13DCFF"/>
                  </a:solidFill>
                  <a:latin typeface="Poppins Medium Bold"/>
                </a:rPr>
                <a:t>SISTEM OPERASI</a:t>
              </a:r>
            </a:p>
          </p:txBody>
        </p:sp>
        <p:sp>
          <p:nvSpPr>
            <p:cNvPr name="TextBox 5" id="5"/>
            <p:cNvSpPr txBox="true"/>
            <p:nvPr/>
          </p:nvSpPr>
          <p:spPr>
            <a:xfrm rot="0">
              <a:off x="0" y="-50756"/>
              <a:ext cx="10416475" cy="525145"/>
            </a:xfrm>
            <a:prstGeom prst="rect">
              <a:avLst/>
            </a:prstGeom>
          </p:spPr>
          <p:txBody>
            <a:bodyPr anchor="t" rtlCol="false" tIns="0" lIns="0" bIns="0" rIns="0">
              <a:spAutoFit/>
            </a:bodyPr>
            <a:lstStyle/>
            <a:p>
              <a:pPr algn="l">
                <a:lnSpc>
                  <a:spcPts val="3359"/>
                </a:lnSpc>
              </a:pPr>
            </a:p>
          </p:txBody>
        </p:sp>
        <p:sp>
          <p:nvSpPr>
            <p:cNvPr name="TextBox 6" id="6"/>
            <p:cNvSpPr txBox="true"/>
            <p:nvPr/>
          </p:nvSpPr>
          <p:spPr>
            <a:xfrm rot="0">
              <a:off x="0" y="6302296"/>
              <a:ext cx="10416475" cy="2098675"/>
            </a:xfrm>
            <a:prstGeom prst="rect">
              <a:avLst/>
            </a:prstGeom>
          </p:spPr>
          <p:txBody>
            <a:bodyPr anchor="t" rtlCol="false" tIns="0" lIns="0" bIns="0" rIns="0">
              <a:spAutoFit/>
            </a:bodyPr>
            <a:lstStyle/>
            <a:p>
              <a:pPr algn="l">
                <a:lnSpc>
                  <a:spcPts val="4200"/>
                </a:lnSpc>
              </a:pPr>
              <a:r>
                <a:rPr lang="en-US" sz="3000">
                  <a:solidFill>
                    <a:srgbClr val="FFFFFF"/>
                  </a:solidFill>
                  <a:latin typeface="Poppins Medium"/>
                </a:rPr>
                <a:t>Tiara Mera Sifa</a:t>
              </a:r>
            </a:p>
            <a:p>
              <a:pPr algn="l">
                <a:lnSpc>
                  <a:spcPts val="4200"/>
                </a:lnSpc>
              </a:pPr>
              <a:r>
                <a:rPr lang="en-US" sz="3000">
                  <a:solidFill>
                    <a:srgbClr val="FFFFFF"/>
                  </a:solidFill>
                  <a:latin typeface="Poppins Medium"/>
                </a:rPr>
                <a:t>2341720247 </a:t>
              </a:r>
            </a:p>
            <a:p>
              <a:pPr algn="l">
                <a:lnSpc>
                  <a:spcPts val="4200"/>
                </a:lnSpc>
              </a:pPr>
              <a:r>
                <a:rPr lang="en-US" sz="3000">
                  <a:solidFill>
                    <a:srgbClr val="FFFFFF"/>
                  </a:solidFill>
                  <a:latin typeface="Poppins Medium"/>
                </a:rPr>
                <a:t>TI - 1B</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391C99"/>
        </a:solidFill>
      </p:bgPr>
    </p:bg>
    <p:spTree>
      <p:nvGrpSpPr>
        <p:cNvPr id="1" name=""/>
        <p:cNvGrpSpPr/>
        <p:nvPr/>
      </p:nvGrpSpPr>
      <p:grpSpPr>
        <a:xfrm>
          <a:off x="0" y="0"/>
          <a:ext cx="0" cy="0"/>
          <a:chOff x="0" y="0"/>
          <a:chExt cx="0" cy="0"/>
        </a:xfrm>
      </p:grpSpPr>
      <p:sp>
        <p:nvSpPr>
          <p:cNvPr name="TextBox 2" id="2"/>
          <p:cNvSpPr txBox="true"/>
          <p:nvPr/>
        </p:nvSpPr>
        <p:spPr>
          <a:xfrm rot="0">
            <a:off x="8372908" y="1314450"/>
            <a:ext cx="8886392" cy="5848350"/>
          </a:xfrm>
          <a:prstGeom prst="rect">
            <a:avLst/>
          </a:prstGeom>
        </p:spPr>
        <p:txBody>
          <a:bodyPr anchor="t" rtlCol="false" tIns="0" lIns="0" bIns="0" rIns="0">
            <a:spAutoFit/>
          </a:bodyPr>
          <a:lstStyle/>
          <a:p>
            <a:pPr algn="l">
              <a:lnSpc>
                <a:spcPts val="4680"/>
              </a:lnSpc>
            </a:pPr>
            <a:r>
              <a:rPr lang="en-US" sz="2400" spc="45">
                <a:solidFill>
                  <a:srgbClr val="FFFFFF"/>
                </a:solidFill>
                <a:latin typeface="Poppins Light"/>
              </a:rPr>
              <a:t>Pemrograman shell adalah kumpulan perintah untuk dieksekusi oleh shell di sistem operasi Linux, seperti Bash. Ini memungkinkan otomatisasi tugas-tugas seperti mengelola file, menjalankan program, dan memproses teks. Dengan menggunakan skrip shell, pengguna dapat melakukan tugas berulang secara efisien dan mengontrol alur program dengan perintah seperti perulangan dan kondisi. Shell scripting sangat berguna untuk menghemat waktu dan membuat pekerjaan lebih mudah, terutama dalam mengelola sistem dan data.</a:t>
            </a:r>
          </a:p>
        </p:txBody>
      </p:sp>
      <p:sp>
        <p:nvSpPr>
          <p:cNvPr name="Freeform 3" id="3"/>
          <p:cNvSpPr/>
          <p:nvPr/>
        </p:nvSpPr>
        <p:spPr>
          <a:xfrm flipH="false" flipV="false" rot="0">
            <a:off x="-937164" y="5437709"/>
            <a:ext cx="9795177" cy="8338144"/>
          </a:xfrm>
          <a:custGeom>
            <a:avLst/>
            <a:gdLst/>
            <a:ahLst/>
            <a:cxnLst/>
            <a:rect r="r" b="b" t="t" l="l"/>
            <a:pathLst>
              <a:path h="8338144" w="9795177">
                <a:moveTo>
                  <a:pt x="0" y="0"/>
                </a:moveTo>
                <a:lnTo>
                  <a:pt x="9795177" y="0"/>
                </a:lnTo>
                <a:lnTo>
                  <a:pt x="9795177" y="8338144"/>
                </a:lnTo>
                <a:lnTo>
                  <a:pt x="0" y="8338144"/>
                </a:lnTo>
                <a:lnTo>
                  <a:pt x="0" y="0"/>
                </a:lnTo>
                <a:close/>
              </a:path>
            </a:pathLst>
          </a:custGeom>
          <a:blipFill>
            <a:blip r:embed="rId2"/>
            <a:stretch>
              <a:fillRect l="0" t="0" r="0" b="0"/>
            </a:stretch>
          </a:blipFill>
        </p:spPr>
      </p:sp>
      <p:sp>
        <p:nvSpPr>
          <p:cNvPr name="TextBox 4" id="4"/>
          <p:cNvSpPr txBox="true"/>
          <p:nvPr/>
        </p:nvSpPr>
        <p:spPr>
          <a:xfrm rot="0">
            <a:off x="1382486" y="1437689"/>
            <a:ext cx="6241118" cy="1943100"/>
          </a:xfrm>
          <a:prstGeom prst="rect">
            <a:avLst/>
          </a:prstGeom>
        </p:spPr>
        <p:txBody>
          <a:bodyPr anchor="t" rtlCol="false" tIns="0" lIns="0" bIns="0" rIns="0">
            <a:spAutoFit/>
          </a:bodyPr>
          <a:lstStyle/>
          <a:p>
            <a:pPr algn="l">
              <a:lnSpc>
                <a:spcPts val="7679"/>
              </a:lnSpc>
            </a:pPr>
            <a:r>
              <a:rPr lang="en-US" sz="6399">
                <a:solidFill>
                  <a:srgbClr val="54D7EF"/>
                </a:solidFill>
                <a:latin typeface="Poppins Medium Bold"/>
              </a:rPr>
              <a:t>Pemograman</a:t>
            </a:r>
          </a:p>
          <a:p>
            <a:pPr algn="l">
              <a:lnSpc>
                <a:spcPts val="7679"/>
              </a:lnSpc>
            </a:pPr>
            <a:r>
              <a:rPr lang="en-US" sz="6399">
                <a:solidFill>
                  <a:srgbClr val="54D7EF"/>
                </a:solidFill>
                <a:latin typeface="Poppins Medium Bold"/>
              </a:rPr>
              <a:t>Shell</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8F7F6"/>
        </a:solidFill>
      </p:bgPr>
    </p:bg>
    <p:spTree>
      <p:nvGrpSpPr>
        <p:cNvPr id="1" name=""/>
        <p:cNvGrpSpPr/>
        <p:nvPr/>
      </p:nvGrpSpPr>
      <p:grpSpPr>
        <a:xfrm>
          <a:off x="0" y="0"/>
          <a:ext cx="0" cy="0"/>
          <a:chOff x="0" y="0"/>
          <a:chExt cx="0" cy="0"/>
        </a:xfrm>
      </p:grpSpPr>
      <p:grpSp>
        <p:nvGrpSpPr>
          <p:cNvPr name="Group 2" id="2"/>
          <p:cNvGrpSpPr/>
          <p:nvPr/>
        </p:nvGrpSpPr>
        <p:grpSpPr>
          <a:xfrm rot="0">
            <a:off x="1254792" y="2275396"/>
            <a:ext cx="6795266" cy="7152654"/>
            <a:chOff x="0" y="0"/>
            <a:chExt cx="9060355" cy="9536872"/>
          </a:xfrm>
        </p:grpSpPr>
        <p:sp>
          <p:nvSpPr>
            <p:cNvPr name="TextBox 3" id="3"/>
            <p:cNvSpPr txBox="true"/>
            <p:nvPr/>
          </p:nvSpPr>
          <p:spPr>
            <a:xfrm rot="0">
              <a:off x="0" y="0"/>
              <a:ext cx="8136432" cy="3886200"/>
            </a:xfrm>
            <a:prstGeom prst="rect">
              <a:avLst/>
            </a:prstGeom>
          </p:spPr>
          <p:txBody>
            <a:bodyPr anchor="t" rtlCol="false" tIns="0" lIns="0" bIns="0" rIns="0">
              <a:spAutoFit/>
            </a:bodyPr>
            <a:lstStyle/>
            <a:p>
              <a:pPr algn="l">
                <a:lnSpc>
                  <a:spcPts val="7679"/>
                </a:lnSpc>
              </a:pPr>
              <a:r>
                <a:rPr lang="en-US" sz="6399">
                  <a:solidFill>
                    <a:srgbClr val="000000"/>
                  </a:solidFill>
                  <a:latin typeface="Poppins Medium Bold"/>
                </a:rPr>
                <a:t>Fitur 1</a:t>
              </a:r>
            </a:p>
            <a:p>
              <a:pPr algn="l">
                <a:lnSpc>
                  <a:spcPts val="7679"/>
                </a:lnSpc>
              </a:pPr>
              <a:r>
                <a:rPr lang="en-US" sz="6399">
                  <a:solidFill>
                    <a:srgbClr val="000000"/>
                  </a:solidFill>
                  <a:latin typeface="Poppins Medium Bold"/>
                </a:rPr>
                <a:t>Membuat direktori baru</a:t>
              </a:r>
            </a:p>
          </p:txBody>
        </p:sp>
        <p:sp>
          <p:nvSpPr>
            <p:cNvPr name="TextBox 4" id="4"/>
            <p:cNvSpPr txBox="true"/>
            <p:nvPr/>
          </p:nvSpPr>
          <p:spPr>
            <a:xfrm rot="0">
              <a:off x="0" y="5099774"/>
              <a:ext cx="9060355" cy="4436745"/>
            </a:xfrm>
            <a:prstGeom prst="rect">
              <a:avLst/>
            </a:prstGeom>
          </p:spPr>
          <p:txBody>
            <a:bodyPr anchor="t" rtlCol="false" tIns="0" lIns="0" bIns="0" rIns="0">
              <a:spAutoFit/>
            </a:bodyPr>
            <a:lstStyle/>
            <a:p>
              <a:pPr algn="l">
                <a:lnSpc>
                  <a:spcPts val="3359"/>
                </a:lnSpc>
              </a:pPr>
              <a:r>
                <a:rPr lang="en-US" sz="2400">
                  <a:solidFill>
                    <a:srgbClr val="000000"/>
                  </a:solidFill>
                  <a:latin typeface="Poppins Light"/>
                </a:rPr>
                <a:t>Fitur ini meminta pengguna untuk memasukkan nama direktori baru, kemudian menggunakan perintah </a:t>
              </a:r>
              <a:r>
                <a:rPr lang="en-US" sz="2400">
                  <a:solidFill>
                    <a:srgbClr val="000000"/>
                  </a:solidFill>
                  <a:latin typeface="Poppins Light Semi-Bold"/>
                </a:rPr>
                <a:t>mkdir</a:t>
              </a:r>
              <a:r>
                <a:rPr lang="en-US" sz="2400">
                  <a:solidFill>
                    <a:srgbClr val="000000"/>
                  </a:solidFill>
                  <a:latin typeface="Poppins Light"/>
                </a:rPr>
                <a:t> untuk membuat direktori dengan nama yang diberikan. Setelah direktori berhasil dibuat, program memberikan konfirmasi kepada pengguna bahwa direktori tersebut telah berhasil dibuat.</a:t>
              </a:r>
            </a:p>
          </p:txBody>
        </p:sp>
      </p:grpSp>
      <p:grpSp>
        <p:nvGrpSpPr>
          <p:cNvPr name="Group 5" id="5"/>
          <p:cNvGrpSpPr/>
          <p:nvPr/>
        </p:nvGrpSpPr>
        <p:grpSpPr>
          <a:xfrm rot="0">
            <a:off x="8703171" y="0"/>
            <a:ext cx="9584829" cy="10287000"/>
            <a:chOff x="0" y="0"/>
            <a:chExt cx="3242275" cy="3479800"/>
          </a:xfrm>
        </p:grpSpPr>
        <p:sp>
          <p:nvSpPr>
            <p:cNvPr name="Freeform 6" id="6"/>
            <p:cNvSpPr/>
            <p:nvPr/>
          </p:nvSpPr>
          <p:spPr>
            <a:xfrm flipH="false" flipV="false" rot="0">
              <a:off x="0" y="0"/>
              <a:ext cx="3242276" cy="3479800"/>
            </a:xfrm>
            <a:custGeom>
              <a:avLst/>
              <a:gdLst/>
              <a:ahLst/>
              <a:cxnLst/>
              <a:rect r="r" b="b" t="t" l="l"/>
              <a:pathLst>
                <a:path h="3479800" w="3242276">
                  <a:moveTo>
                    <a:pt x="0" y="0"/>
                  </a:moveTo>
                  <a:lnTo>
                    <a:pt x="3242276" y="0"/>
                  </a:lnTo>
                  <a:lnTo>
                    <a:pt x="3242276" y="3479800"/>
                  </a:lnTo>
                  <a:lnTo>
                    <a:pt x="0" y="3479800"/>
                  </a:lnTo>
                  <a:close/>
                </a:path>
              </a:pathLst>
            </a:custGeom>
            <a:solidFill>
              <a:srgbClr val="391C99"/>
            </a:solidFill>
          </p:spPr>
        </p:sp>
      </p:grpSp>
      <p:grpSp>
        <p:nvGrpSpPr>
          <p:cNvPr name="Group 7" id="7"/>
          <p:cNvGrpSpPr/>
          <p:nvPr/>
        </p:nvGrpSpPr>
        <p:grpSpPr>
          <a:xfrm rot="0">
            <a:off x="10672808" y="2275396"/>
            <a:ext cx="5758592" cy="7571688"/>
            <a:chOff x="0" y="0"/>
            <a:chExt cx="7678123" cy="10095584"/>
          </a:xfrm>
        </p:grpSpPr>
        <p:sp>
          <p:nvSpPr>
            <p:cNvPr name="TextBox 8" id="8"/>
            <p:cNvSpPr txBox="true"/>
            <p:nvPr/>
          </p:nvSpPr>
          <p:spPr>
            <a:xfrm rot="0">
              <a:off x="0" y="0"/>
              <a:ext cx="6895152" cy="3886200"/>
            </a:xfrm>
            <a:prstGeom prst="rect">
              <a:avLst/>
            </a:prstGeom>
          </p:spPr>
          <p:txBody>
            <a:bodyPr anchor="t" rtlCol="false" tIns="0" lIns="0" bIns="0" rIns="0">
              <a:spAutoFit/>
            </a:bodyPr>
            <a:lstStyle/>
            <a:p>
              <a:pPr algn="l">
                <a:lnSpc>
                  <a:spcPts val="7679"/>
                </a:lnSpc>
              </a:pPr>
              <a:r>
                <a:rPr lang="en-US" sz="6399">
                  <a:solidFill>
                    <a:srgbClr val="13DCFF"/>
                  </a:solidFill>
                  <a:latin typeface="Poppins Medium Bold"/>
                </a:rPr>
                <a:t>Fitur 2</a:t>
              </a:r>
            </a:p>
            <a:p>
              <a:pPr algn="l">
                <a:lnSpc>
                  <a:spcPts val="7679"/>
                </a:lnSpc>
              </a:pPr>
              <a:r>
                <a:rPr lang="en-US" sz="6399">
                  <a:solidFill>
                    <a:srgbClr val="13DCFF"/>
                  </a:solidFill>
                  <a:latin typeface="Poppins Medium Bold"/>
                </a:rPr>
                <a:t>Membuat file baru</a:t>
              </a:r>
            </a:p>
          </p:txBody>
        </p:sp>
        <p:sp>
          <p:nvSpPr>
            <p:cNvPr name="TextBox 9" id="9"/>
            <p:cNvSpPr txBox="true"/>
            <p:nvPr/>
          </p:nvSpPr>
          <p:spPr>
            <a:xfrm rot="0">
              <a:off x="0" y="5099774"/>
              <a:ext cx="7678123" cy="4995545"/>
            </a:xfrm>
            <a:prstGeom prst="rect">
              <a:avLst/>
            </a:prstGeom>
          </p:spPr>
          <p:txBody>
            <a:bodyPr anchor="t" rtlCol="false" tIns="0" lIns="0" bIns="0" rIns="0">
              <a:spAutoFit/>
            </a:bodyPr>
            <a:lstStyle/>
            <a:p>
              <a:pPr algn="l">
                <a:lnSpc>
                  <a:spcPts val="3359"/>
                </a:lnSpc>
              </a:pPr>
              <a:r>
                <a:rPr lang="en-US" sz="2400">
                  <a:solidFill>
                    <a:srgbClr val="FFFFFF"/>
                  </a:solidFill>
                  <a:latin typeface="Poppins Light"/>
                </a:rPr>
                <a:t>Fitur ini meminta pengguna untuk memasukkan nama file baru, kemudian menggunakan perintah </a:t>
              </a:r>
              <a:r>
                <a:rPr lang="en-US" sz="2400">
                  <a:solidFill>
                    <a:srgbClr val="FFFFFF"/>
                  </a:solidFill>
                  <a:latin typeface="Poppins Light Semi-Bold"/>
                </a:rPr>
                <a:t>touch</a:t>
              </a:r>
              <a:r>
                <a:rPr lang="en-US" sz="2400">
                  <a:solidFill>
                    <a:srgbClr val="FFFFFF"/>
                  </a:solidFill>
                  <a:latin typeface="Poppins Light"/>
                </a:rPr>
                <a:t> untuk membuat file kosong dengan nama yang diberikan. Setelah file berhasil dibuat, program memberikan konfirmasi kepada pengguna bahwa file tersebut telah berhasil dibuat.</a:t>
              </a:r>
            </a:p>
          </p:txBody>
        </p:sp>
      </p:grpSp>
      <p:sp>
        <p:nvSpPr>
          <p:cNvPr name="Freeform 10" id="10"/>
          <p:cNvSpPr/>
          <p:nvPr/>
        </p:nvSpPr>
        <p:spPr>
          <a:xfrm flipH="false" flipV="false" rot="4756361">
            <a:off x="4500796" y="-5647893"/>
            <a:ext cx="7684646" cy="7932733"/>
          </a:xfrm>
          <a:custGeom>
            <a:avLst/>
            <a:gdLst/>
            <a:ahLst/>
            <a:cxnLst/>
            <a:rect r="r" b="b" t="t" l="l"/>
            <a:pathLst>
              <a:path h="7932733" w="7684646">
                <a:moveTo>
                  <a:pt x="0" y="0"/>
                </a:moveTo>
                <a:lnTo>
                  <a:pt x="7684646" y="0"/>
                </a:lnTo>
                <a:lnTo>
                  <a:pt x="7684646" y="7932733"/>
                </a:lnTo>
                <a:lnTo>
                  <a:pt x="0" y="7932733"/>
                </a:lnTo>
                <a:lnTo>
                  <a:pt x="0" y="0"/>
                </a:lnTo>
                <a:close/>
              </a:path>
            </a:pathLst>
          </a:custGeom>
          <a:blipFill>
            <a:blip r:embed="rId2"/>
            <a:stretch>
              <a:fillRect l="0" t="-7576" r="0" b="-7576"/>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8F7F6"/>
        </a:solidFill>
      </p:bgPr>
    </p:bg>
    <p:spTree>
      <p:nvGrpSpPr>
        <p:cNvPr id="1" name=""/>
        <p:cNvGrpSpPr/>
        <p:nvPr/>
      </p:nvGrpSpPr>
      <p:grpSpPr>
        <a:xfrm>
          <a:off x="0" y="0"/>
          <a:ext cx="0" cy="0"/>
          <a:chOff x="0" y="0"/>
          <a:chExt cx="0" cy="0"/>
        </a:xfrm>
      </p:grpSpPr>
      <p:sp>
        <p:nvSpPr>
          <p:cNvPr name="Freeform 2" id="2"/>
          <p:cNvSpPr/>
          <p:nvPr/>
        </p:nvSpPr>
        <p:spPr>
          <a:xfrm flipH="false" flipV="false" rot="0">
            <a:off x="14654962" y="-1251512"/>
            <a:ext cx="8676858" cy="5158977"/>
          </a:xfrm>
          <a:custGeom>
            <a:avLst/>
            <a:gdLst/>
            <a:ahLst/>
            <a:cxnLst/>
            <a:rect r="r" b="b" t="t" l="l"/>
            <a:pathLst>
              <a:path h="5158977" w="8676858">
                <a:moveTo>
                  <a:pt x="0" y="0"/>
                </a:moveTo>
                <a:lnTo>
                  <a:pt x="8676858" y="0"/>
                </a:lnTo>
                <a:lnTo>
                  <a:pt x="8676858" y="5158977"/>
                </a:lnTo>
                <a:lnTo>
                  <a:pt x="0" y="5158977"/>
                </a:lnTo>
                <a:lnTo>
                  <a:pt x="0" y="0"/>
                </a:lnTo>
                <a:close/>
              </a:path>
            </a:pathLst>
          </a:custGeom>
          <a:blipFill>
            <a:blip r:embed="rId2"/>
            <a:stretch>
              <a:fillRect l="0" t="-47185" r="-2803" b="0"/>
            </a:stretch>
          </a:blipFill>
        </p:spPr>
      </p:sp>
      <p:grpSp>
        <p:nvGrpSpPr>
          <p:cNvPr name="Group 3" id="3"/>
          <p:cNvGrpSpPr/>
          <p:nvPr/>
        </p:nvGrpSpPr>
        <p:grpSpPr>
          <a:xfrm rot="0">
            <a:off x="1254792" y="2275396"/>
            <a:ext cx="6795266" cy="6600204"/>
            <a:chOff x="0" y="0"/>
            <a:chExt cx="9060355" cy="8800272"/>
          </a:xfrm>
        </p:grpSpPr>
        <p:sp>
          <p:nvSpPr>
            <p:cNvPr name="TextBox 4" id="4"/>
            <p:cNvSpPr txBox="true"/>
            <p:nvPr/>
          </p:nvSpPr>
          <p:spPr>
            <a:xfrm rot="0">
              <a:off x="0" y="0"/>
              <a:ext cx="8136432" cy="2590800"/>
            </a:xfrm>
            <a:prstGeom prst="rect">
              <a:avLst/>
            </a:prstGeom>
          </p:spPr>
          <p:txBody>
            <a:bodyPr anchor="t" rtlCol="false" tIns="0" lIns="0" bIns="0" rIns="0">
              <a:spAutoFit/>
            </a:bodyPr>
            <a:lstStyle/>
            <a:p>
              <a:pPr algn="l">
                <a:lnSpc>
                  <a:spcPts val="7679"/>
                </a:lnSpc>
              </a:pPr>
              <a:r>
                <a:rPr lang="en-US" sz="6399">
                  <a:solidFill>
                    <a:srgbClr val="000000"/>
                  </a:solidFill>
                  <a:latin typeface="Poppins Medium Bold"/>
                </a:rPr>
                <a:t>Fitur 3</a:t>
              </a:r>
            </a:p>
            <a:p>
              <a:pPr algn="l">
                <a:lnSpc>
                  <a:spcPts val="7679"/>
                </a:lnSpc>
              </a:pPr>
              <a:r>
                <a:rPr lang="en-US" sz="6399">
                  <a:solidFill>
                    <a:srgbClr val="000000"/>
                  </a:solidFill>
                  <a:latin typeface="Poppins Medium Bold"/>
                </a:rPr>
                <a:t>Menyalin file</a:t>
              </a:r>
            </a:p>
          </p:txBody>
        </p:sp>
        <p:sp>
          <p:nvSpPr>
            <p:cNvPr name="TextBox 5" id="5"/>
            <p:cNvSpPr txBox="true"/>
            <p:nvPr/>
          </p:nvSpPr>
          <p:spPr>
            <a:xfrm rot="0">
              <a:off x="0" y="3804374"/>
              <a:ext cx="9060355" cy="4995545"/>
            </a:xfrm>
            <a:prstGeom prst="rect">
              <a:avLst/>
            </a:prstGeom>
          </p:spPr>
          <p:txBody>
            <a:bodyPr anchor="t" rtlCol="false" tIns="0" lIns="0" bIns="0" rIns="0">
              <a:spAutoFit/>
            </a:bodyPr>
            <a:lstStyle/>
            <a:p>
              <a:pPr algn="l">
                <a:lnSpc>
                  <a:spcPts val="3359"/>
                </a:lnSpc>
              </a:pPr>
              <a:r>
                <a:rPr lang="en-US" sz="2400">
                  <a:solidFill>
                    <a:srgbClr val="000000"/>
                  </a:solidFill>
                  <a:latin typeface="Poppins Light"/>
                </a:rPr>
                <a:t>Fitur ini meminta pengguna untuk memasukkan nama file sumber yang akan disalin dan nama file tujuan baru. Menggunakan perintah cp, f</a:t>
              </a:r>
              <a:r>
                <a:rPr lang="en-US" sz="2400">
                  <a:solidFill>
                    <a:srgbClr val="000000"/>
                  </a:solidFill>
                  <a:latin typeface="Poppins Light"/>
                </a:rPr>
                <a:t>i</a:t>
              </a:r>
              <a:r>
                <a:rPr lang="en-US" sz="2400">
                  <a:solidFill>
                    <a:srgbClr val="000000"/>
                  </a:solidFill>
                  <a:latin typeface="Poppins Light"/>
                </a:rPr>
                <a:t>le sumber disalin ke file tujuan. Setelah proses penyalinan selesai, program memberikan konfirmasi bahwa file telah berhasil disalin.</a:t>
              </a:r>
            </a:p>
            <a:p>
              <a:pPr algn="l">
                <a:lnSpc>
                  <a:spcPts val="3359"/>
                </a:lnSpc>
              </a:pPr>
            </a:p>
            <a:p>
              <a:pPr algn="l">
                <a:lnSpc>
                  <a:spcPts val="3359"/>
                </a:lnSpc>
              </a:pPr>
            </a:p>
          </p:txBody>
        </p:sp>
      </p:grpSp>
      <p:grpSp>
        <p:nvGrpSpPr>
          <p:cNvPr name="Group 6" id="6"/>
          <p:cNvGrpSpPr/>
          <p:nvPr/>
        </p:nvGrpSpPr>
        <p:grpSpPr>
          <a:xfrm rot="0">
            <a:off x="10672808" y="2275396"/>
            <a:ext cx="5758592" cy="6600138"/>
            <a:chOff x="0" y="0"/>
            <a:chExt cx="7678123" cy="8800184"/>
          </a:xfrm>
        </p:grpSpPr>
        <p:sp>
          <p:nvSpPr>
            <p:cNvPr name="TextBox 7" id="7"/>
            <p:cNvSpPr txBox="true"/>
            <p:nvPr/>
          </p:nvSpPr>
          <p:spPr>
            <a:xfrm rot="0">
              <a:off x="0" y="0"/>
              <a:ext cx="6895152" cy="2590800"/>
            </a:xfrm>
            <a:prstGeom prst="rect">
              <a:avLst/>
            </a:prstGeom>
          </p:spPr>
          <p:txBody>
            <a:bodyPr anchor="t" rtlCol="false" tIns="0" lIns="0" bIns="0" rIns="0">
              <a:spAutoFit/>
            </a:bodyPr>
            <a:lstStyle/>
            <a:p>
              <a:pPr algn="l">
                <a:lnSpc>
                  <a:spcPts val="7679"/>
                </a:lnSpc>
              </a:pPr>
              <a:r>
                <a:rPr lang="en-US" sz="6399">
                  <a:solidFill>
                    <a:srgbClr val="000000"/>
                  </a:solidFill>
                  <a:latin typeface="Poppins Medium Bold"/>
                </a:rPr>
                <a:t>Fitur 4</a:t>
              </a:r>
            </a:p>
            <a:p>
              <a:pPr algn="l">
                <a:lnSpc>
                  <a:spcPts val="7679"/>
                </a:lnSpc>
              </a:pPr>
              <a:r>
                <a:rPr lang="en-US" sz="6399">
                  <a:solidFill>
                    <a:srgbClr val="000000"/>
                  </a:solidFill>
                  <a:latin typeface="Poppins Medium Bold"/>
                </a:rPr>
                <a:t>Hapus file</a:t>
              </a:r>
            </a:p>
          </p:txBody>
        </p:sp>
        <p:sp>
          <p:nvSpPr>
            <p:cNvPr name="TextBox 8" id="8"/>
            <p:cNvSpPr txBox="true"/>
            <p:nvPr/>
          </p:nvSpPr>
          <p:spPr>
            <a:xfrm rot="0">
              <a:off x="0" y="3804374"/>
              <a:ext cx="7678123" cy="4995545"/>
            </a:xfrm>
            <a:prstGeom prst="rect">
              <a:avLst/>
            </a:prstGeom>
          </p:spPr>
          <p:txBody>
            <a:bodyPr anchor="t" rtlCol="false" tIns="0" lIns="0" bIns="0" rIns="0">
              <a:spAutoFit/>
            </a:bodyPr>
            <a:lstStyle/>
            <a:p>
              <a:pPr algn="l">
                <a:lnSpc>
                  <a:spcPts val="3359"/>
                </a:lnSpc>
              </a:pPr>
              <a:r>
                <a:rPr lang="en-US" sz="2400">
                  <a:solidFill>
                    <a:srgbClr val="000000"/>
                  </a:solidFill>
                  <a:latin typeface="Poppins Light"/>
                </a:rPr>
                <a:t>Fitur ini meminta pengguna untuk memasukkan nama file yang akan dihapus. Program memeriksa apakah file tersebut ada dan menggunakan perintah rm untuk menghapusnya jika ditemukan. Setelah file berhasil dihapus, program memberikan konfirmasi atau memberi tahu pengguna jika file tidak ditemukan.</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7F6"/>
        </a:solidFill>
      </p:bgPr>
    </p:bg>
    <p:spTree>
      <p:nvGrpSpPr>
        <p:cNvPr id="1" name=""/>
        <p:cNvGrpSpPr/>
        <p:nvPr/>
      </p:nvGrpSpPr>
      <p:grpSpPr>
        <a:xfrm>
          <a:off x="0" y="0"/>
          <a:ext cx="0" cy="0"/>
          <a:chOff x="0" y="0"/>
          <a:chExt cx="0" cy="0"/>
        </a:xfrm>
      </p:grpSpPr>
      <p:grpSp>
        <p:nvGrpSpPr>
          <p:cNvPr name="Group 2" id="2"/>
          <p:cNvGrpSpPr/>
          <p:nvPr/>
        </p:nvGrpSpPr>
        <p:grpSpPr>
          <a:xfrm rot="0">
            <a:off x="1294664" y="1267512"/>
            <a:ext cx="6795266" cy="6733554"/>
            <a:chOff x="0" y="0"/>
            <a:chExt cx="9060355" cy="8978072"/>
          </a:xfrm>
        </p:grpSpPr>
        <p:sp>
          <p:nvSpPr>
            <p:cNvPr name="TextBox 3" id="3"/>
            <p:cNvSpPr txBox="true"/>
            <p:nvPr/>
          </p:nvSpPr>
          <p:spPr>
            <a:xfrm rot="0">
              <a:off x="0" y="0"/>
              <a:ext cx="8136432" cy="3886200"/>
            </a:xfrm>
            <a:prstGeom prst="rect">
              <a:avLst/>
            </a:prstGeom>
          </p:spPr>
          <p:txBody>
            <a:bodyPr anchor="t" rtlCol="false" tIns="0" lIns="0" bIns="0" rIns="0">
              <a:spAutoFit/>
            </a:bodyPr>
            <a:lstStyle/>
            <a:p>
              <a:pPr algn="l">
                <a:lnSpc>
                  <a:spcPts val="7679"/>
                </a:lnSpc>
              </a:pPr>
              <a:r>
                <a:rPr lang="en-US" sz="6399">
                  <a:solidFill>
                    <a:srgbClr val="000000"/>
                  </a:solidFill>
                  <a:latin typeface="Poppins Medium Bold"/>
                </a:rPr>
                <a:t>Fitur 5</a:t>
              </a:r>
            </a:p>
            <a:p>
              <a:pPr algn="l">
                <a:lnSpc>
                  <a:spcPts val="7679"/>
                </a:lnSpc>
              </a:pPr>
              <a:r>
                <a:rPr lang="en-US" sz="6399">
                  <a:solidFill>
                    <a:srgbClr val="000000"/>
                  </a:solidFill>
                  <a:latin typeface="Poppins Medium Bold"/>
                </a:rPr>
                <a:t>Membaca isi file</a:t>
              </a:r>
            </a:p>
          </p:txBody>
        </p:sp>
        <p:sp>
          <p:nvSpPr>
            <p:cNvPr name="TextBox 4" id="4"/>
            <p:cNvSpPr txBox="true"/>
            <p:nvPr/>
          </p:nvSpPr>
          <p:spPr>
            <a:xfrm rot="0">
              <a:off x="0" y="5099774"/>
              <a:ext cx="9060355" cy="3877945"/>
            </a:xfrm>
            <a:prstGeom prst="rect">
              <a:avLst/>
            </a:prstGeom>
          </p:spPr>
          <p:txBody>
            <a:bodyPr anchor="t" rtlCol="false" tIns="0" lIns="0" bIns="0" rIns="0">
              <a:spAutoFit/>
            </a:bodyPr>
            <a:lstStyle/>
            <a:p>
              <a:pPr algn="l">
                <a:lnSpc>
                  <a:spcPts val="3359"/>
                </a:lnSpc>
              </a:pPr>
              <a:r>
                <a:rPr lang="en-US" sz="2400">
                  <a:solidFill>
                    <a:srgbClr val="000000"/>
                  </a:solidFill>
                  <a:latin typeface="Poppins Light"/>
                </a:rPr>
                <a:t>Fitur ini meminta pengguna untuk memasukkan nama file yang akan dibaca. Program memeriksa apakah file tersebut ada dan menggunakan perintah cat untuk menampilkan isi file jika ditemukan. Jika file tidak ditemukan, program memberikan pesan yang sesuai kepada pengguna.</a:t>
              </a:r>
            </a:p>
          </p:txBody>
        </p:sp>
      </p:grpSp>
      <p:grpSp>
        <p:nvGrpSpPr>
          <p:cNvPr name="Group 5" id="5"/>
          <p:cNvGrpSpPr/>
          <p:nvPr/>
        </p:nvGrpSpPr>
        <p:grpSpPr>
          <a:xfrm rot="0">
            <a:off x="8703171" y="0"/>
            <a:ext cx="9584829" cy="10287000"/>
            <a:chOff x="0" y="0"/>
            <a:chExt cx="3242275" cy="3479800"/>
          </a:xfrm>
        </p:grpSpPr>
        <p:sp>
          <p:nvSpPr>
            <p:cNvPr name="Freeform 6" id="6"/>
            <p:cNvSpPr/>
            <p:nvPr/>
          </p:nvSpPr>
          <p:spPr>
            <a:xfrm flipH="false" flipV="false" rot="0">
              <a:off x="0" y="0"/>
              <a:ext cx="3242276" cy="3479800"/>
            </a:xfrm>
            <a:custGeom>
              <a:avLst/>
              <a:gdLst/>
              <a:ahLst/>
              <a:cxnLst/>
              <a:rect r="r" b="b" t="t" l="l"/>
              <a:pathLst>
                <a:path h="3479800" w="3242276">
                  <a:moveTo>
                    <a:pt x="0" y="0"/>
                  </a:moveTo>
                  <a:lnTo>
                    <a:pt x="3242276" y="0"/>
                  </a:lnTo>
                  <a:lnTo>
                    <a:pt x="3242276" y="3479800"/>
                  </a:lnTo>
                  <a:lnTo>
                    <a:pt x="0" y="3479800"/>
                  </a:lnTo>
                  <a:close/>
                </a:path>
              </a:pathLst>
            </a:custGeom>
            <a:solidFill>
              <a:srgbClr val="391C99"/>
            </a:solidFill>
          </p:spPr>
        </p:sp>
      </p:grpSp>
      <p:grpSp>
        <p:nvGrpSpPr>
          <p:cNvPr name="Group 7" id="7"/>
          <p:cNvGrpSpPr/>
          <p:nvPr/>
        </p:nvGrpSpPr>
        <p:grpSpPr>
          <a:xfrm rot="0">
            <a:off x="10812361" y="1267512"/>
            <a:ext cx="5758592" cy="7990788"/>
            <a:chOff x="0" y="0"/>
            <a:chExt cx="7678123" cy="10654384"/>
          </a:xfrm>
        </p:grpSpPr>
        <p:sp>
          <p:nvSpPr>
            <p:cNvPr name="TextBox 8" id="8"/>
            <p:cNvSpPr txBox="true"/>
            <p:nvPr/>
          </p:nvSpPr>
          <p:spPr>
            <a:xfrm rot="0">
              <a:off x="0" y="0"/>
              <a:ext cx="6895152" cy="3886200"/>
            </a:xfrm>
            <a:prstGeom prst="rect">
              <a:avLst/>
            </a:prstGeom>
          </p:spPr>
          <p:txBody>
            <a:bodyPr anchor="t" rtlCol="false" tIns="0" lIns="0" bIns="0" rIns="0">
              <a:spAutoFit/>
            </a:bodyPr>
            <a:lstStyle/>
            <a:p>
              <a:pPr algn="l">
                <a:lnSpc>
                  <a:spcPts val="7679"/>
                </a:lnSpc>
              </a:pPr>
              <a:r>
                <a:rPr lang="en-US" sz="6399">
                  <a:solidFill>
                    <a:srgbClr val="13DCFF"/>
                  </a:solidFill>
                  <a:latin typeface="Poppins Medium Bold"/>
                </a:rPr>
                <a:t>Fitur 6</a:t>
              </a:r>
            </a:p>
            <a:p>
              <a:pPr algn="l">
                <a:lnSpc>
                  <a:spcPts val="7679"/>
                </a:lnSpc>
              </a:pPr>
              <a:r>
                <a:rPr lang="en-US" sz="6399">
                  <a:solidFill>
                    <a:srgbClr val="13DCFF"/>
                  </a:solidFill>
                  <a:latin typeface="Poppins Medium Bold"/>
                </a:rPr>
                <a:t>Melihat isi direktori</a:t>
              </a:r>
            </a:p>
          </p:txBody>
        </p:sp>
        <p:sp>
          <p:nvSpPr>
            <p:cNvPr name="TextBox 9" id="9"/>
            <p:cNvSpPr txBox="true"/>
            <p:nvPr/>
          </p:nvSpPr>
          <p:spPr>
            <a:xfrm rot="0">
              <a:off x="0" y="5099774"/>
              <a:ext cx="7678123" cy="5554345"/>
            </a:xfrm>
            <a:prstGeom prst="rect">
              <a:avLst/>
            </a:prstGeom>
          </p:spPr>
          <p:txBody>
            <a:bodyPr anchor="t" rtlCol="false" tIns="0" lIns="0" bIns="0" rIns="0">
              <a:spAutoFit/>
            </a:bodyPr>
            <a:lstStyle/>
            <a:p>
              <a:pPr algn="l">
                <a:lnSpc>
                  <a:spcPts val="3359"/>
                </a:lnSpc>
              </a:pPr>
              <a:r>
                <a:rPr lang="en-US" sz="2400">
                  <a:solidFill>
                    <a:srgbClr val="FFFFFF"/>
                  </a:solidFill>
                  <a:latin typeface="Poppins Light"/>
                </a:rPr>
                <a:t>Fitur ini meminta pengguna untuk memasukkan nama direktori yang akan dilihat isinya. Program memeriksa apakah direktori tersebut ada dan menggunakan perintah ls untuk menampilkan daftar isi dari direktori jika ditemukan. Jika direktori tidak ditemukan, program memberikan pesan yang sesuai kepada pengguna.</a:t>
              </a:r>
            </a:p>
          </p:txBody>
        </p:sp>
      </p:grpSp>
      <p:sp>
        <p:nvSpPr>
          <p:cNvPr name="Freeform 10" id="10"/>
          <p:cNvSpPr/>
          <p:nvPr/>
        </p:nvSpPr>
        <p:spPr>
          <a:xfrm flipH="false" flipV="false" rot="4756361">
            <a:off x="4500796" y="-5647893"/>
            <a:ext cx="7684646" cy="7932733"/>
          </a:xfrm>
          <a:custGeom>
            <a:avLst/>
            <a:gdLst/>
            <a:ahLst/>
            <a:cxnLst/>
            <a:rect r="r" b="b" t="t" l="l"/>
            <a:pathLst>
              <a:path h="7932733" w="7684646">
                <a:moveTo>
                  <a:pt x="0" y="0"/>
                </a:moveTo>
                <a:lnTo>
                  <a:pt x="7684646" y="0"/>
                </a:lnTo>
                <a:lnTo>
                  <a:pt x="7684646" y="7932733"/>
                </a:lnTo>
                <a:lnTo>
                  <a:pt x="0" y="7932733"/>
                </a:lnTo>
                <a:lnTo>
                  <a:pt x="0" y="0"/>
                </a:lnTo>
                <a:close/>
              </a:path>
            </a:pathLst>
          </a:custGeom>
          <a:blipFill>
            <a:blip r:embed="rId2"/>
            <a:stretch>
              <a:fillRect l="0" t="-7576" r="0" b="-7576"/>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8F7F6"/>
        </a:solidFill>
      </p:bgPr>
    </p:bg>
    <p:spTree>
      <p:nvGrpSpPr>
        <p:cNvPr id="1" name=""/>
        <p:cNvGrpSpPr/>
        <p:nvPr/>
      </p:nvGrpSpPr>
      <p:grpSpPr>
        <a:xfrm>
          <a:off x="0" y="0"/>
          <a:ext cx="0" cy="0"/>
          <a:chOff x="0" y="0"/>
          <a:chExt cx="0" cy="0"/>
        </a:xfrm>
      </p:grpSpPr>
      <p:sp>
        <p:nvSpPr>
          <p:cNvPr name="Freeform 2" id="2"/>
          <p:cNvSpPr/>
          <p:nvPr/>
        </p:nvSpPr>
        <p:spPr>
          <a:xfrm flipH="false" flipV="false" rot="0">
            <a:off x="14654962" y="-1251512"/>
            <a:ext cx="8676858" cy="5158977"/>
          </a:xfrm>
          <a:custGeom>
            <a:avLst/>
            <a:gdLst/>
            <a:ahLst/>
            <a:cxnLst/>
            <a:rect r="r" b="b" t="t" l="l"/>
            <a:pathLst>
              <a:path h="5158977" w="8676858">
                <a:moveTo>
                  <a:pt x="0" y="0"/>
                </a:moveTo>
                <a:lnTo>
                  <a:pt x="8676858" y="0"/>
                </a:lnTo>
                <a:lnTo>
                  <a:pt x="8676858" y="5158977"/>
                </a:lnTo>
                <a:lnTo>
                  <a:pt x="0" y="5158977"/>
                </a:lnTo>
                <a:lnTo>
                  <a:pt x="0" y="0"/>
                </a:lnTo>
                <a:close/>
              </a:path>
            </a:pathLst>
          </a:custGeom>
          <a:blipFill>
            <a:blip r:embed="rId2"/>
            <a:stretch>
              <a:fillRect l="0" t="-47185" r="-2803" b="0"/>
            </a:stretch>
          </a:blipFill>
        </p:spPr>
      </p:sp>
      <p:grpSp>
        <p:nvGrpSpPr>
          <p:cNvPr name="Group 3" id="3"/>
          <p:cNvGrpSpPr/>
          <p:nvPr/>
        </p:nvGrpSpPr>
        <p:grpSpPr>
          <a:xfrm rot="0">
            <a:off x="1254792" y="1697251"/>
            <a:ext cx="6795266" cy="7571754"/>
            <a:chOff x="0" y="0"/>
            <a:chExt cx="9060355" cy="10095672"/>
          </a:xfrm>
        </p:grpSpPr>
        <p:sp>
          <p:nvSpPr>
            <p:cNvPr name="TextBox 4" id="4"/>
            <p:cNvSpPr txBox="true"/>
            <p:nvPr/>
          </p:nvSpPr>
          <p:spPr>
            <a:xfrm rot="0">
              <a:off x="0" y="0"/>
              <a:ext cx="8136432" cy="3886200"/>
            </a:xfrm>
            <a:prstGeom prst="rect">
              <a:avLst/>
            </a:prstGeom>
          </p:spPr>
          <p:txBody>
            <a:bodyPr anchor="t" rtlCol="false" tIns="0" lIns="0" bIns="0" rIns="0">
              <a:spAutoFit/>
            </a:bodyPr>
            <a:lstStyle/>
            <a:p>
              <a:pPr algn="l">
                <a:lnSpc>
                  <a:spcPts val="7679"/>
                </a:lnSpc>
              </a:pPr>
              <a:r>
                <a:rPr lang="en-US" sz="6399">
                  <a:solidFill>
                    <a:srgbClr val="000000"/>
                  </a:solidFill>
                  <a:latin typeface="Poppins Medium Bold"/>
                </a:rPr>
                <a:t>Fitur 7</a:t>
              </a:r>
            </a:p>
            <a:p>
              <a:pPr algn="l">
                <a:lnSpc>
                  <a:spcPts val="7679"/>
                </a:lnSpc>
              </a:pPr>
              <a:r>
                <a:rPr lang="en-US" sz="6399">
                  <a:solidFill>
                    <a:srgbClr val="000000"/>
                  </a:solidFill>
                  <a:latin typeface="Poppins Medium Bold"/>
                </a:rPr>
                <a:t>Mengubah nama file</a:t>
              </a:r>
            </a:p>
          </p:txBody>
        </p:sp>
        <p:sp>
          <p:nvSpPr>
            <p:cNvPr name="TextBox 5" id="5"/>
            <p:cNvSpPr txBox="true"/>
            <p:nvPr/>
          </p:nvSpPr>
          <p:spPr>
            <a:xfrm rot="0">
              <a:off x="0" y="5099774"/>
              <a:ext cx="9060355" cy="4995545"/>
            </a:xfrm>
            <a:prstGeom prst="rect">
              <a:avLst/>
            </a:prstGeom>
          </p:spPr>
          <p:txBody>
            <a:bodyPr anchor="t" rtlCol="false" tIns="0" lIns="0" bIns="0" rIns="0">
              <a:spAutoFit/>
            </a:bodyPr>
            <a:lstStyle/>
            <a:p>
              <a:pPr algn="l">
                <a:lnSpc>
                  <a:spcPts val="3359"/>
                </a:lnSpc>
              </a:pPr>
              <a:r>
                <a:rPr lang="en-US" sz="2400">
                  <a:solidFill>
                    <a:srgbClr val="000000"/>
                  </a:solidFill>
                  <a:latin typeface="Poppins Light"/>
                </a:rPr>
                <a:t>Fitur ini meminta pengguna untuk memasukkan nama file yang akan diubah dan nama file baru. Program memeriksa apakah file lama ada dan menggunakan perintah mv untuk mengubah nama file jika ditemukan. Setelah nama file berhasil diubah, program memberikan konfirmasi atau memberi tahu pengguna jika file tidak ditemukan.</a:t>
              </a:r>
            </a:p>
          </p:txBody>
        </p:sp>
      </p:grpSp>
      <p:grpSp>
        <p:nvGrpSpPr>
          <p:cNvPr name="Group 6" id="6"/>
          <p:cNvGrpSpPr/>
          <p:nvPr/>
        </p:nvGrpSpPr>
        <p:grpSpPr>
          <a:xfrm rot="0">
            <a:off x="10652872" y="1697251"/>
            <a:ext cx="6914883" cy="7990788"/>
            <a:chOff x="0" y="0"/>
            <a:chExt cx="9219844" cy="10654384"/>
          </a:xfrm>
        </p:grpSpPr>
        <p:sp>
          <p:nvSpPr>
            <p:cNvPr name="TextBox 7" id="7"/>
            <p:cNvSpPr txBox="true"/>
            <p:nvPr/>
          </p:nvSpPr>
          <p:spPr>
            <a:xfrm rot="0">
              <a:off x="0" y="0"/>
              <a:ext cx="8279657" cy="3886200"/>
            </a:xfrm>
            <a:prstGeom prst="rect">
              <a:avLst/>
            </a:prstGeom>
          </p:spPr>
          <p:txBody>
            <a:bodyPr anchor="t" rtlCol="false" tIns="0" lIns="0" bIns="0" rIns="0">
              <a:spAutoFit/>
            </a:bodyPr>
            <a:lstStyle/>
            <a:p>
              <a:pPr algn="l">
                <a:lnSpc>
                  <a:spcPts val="7679"/>
                </a:lnSpc>
              </a:pPr>
              <a:r>
                <a:rPr lang="en-US" sz="6399">
                  <a:solidFill>
                    <a:srgbClr val="000000"/>
                  </a:solidFill>
                  <a:latin typeface="Poppins Medium Bold"/>
                </a:rPr>
                <a:t>Fitur 8</a:t>
              </a:r>
            </a:p>
            <a:p>
              <a:pPr algn="l">
                <a:lnSpc>
                  <a:spcPts val="7679"/>
                </a:lnSpc>
              </a:pPr>
              <a:r>
                <a:rPr lang="en-US" sz="6399">
                  <a:solidFill>
                    <a:srgbClr val="000000"/>
                  </a:solidFill>
                  <a:latin typeface="Poppins Medium Bold"/>
                </a:rPr>
                <a:t>Memindahkan file</a:t>
              </a:r>
            </a:p>
          </p:txBody>
        </p:sp>
        <p:sp>
          <p:nvSpPr>
            <p:cNvPr name="TextBox 8" id="8"/>
            <p:cNvSpPr txBox="true"/>
            <p:nvPr/>
          </p:nvSpPr>
          <p:spPr>
            <a:xfrm rot="0">
              <a:off x="0" y="5099774"/>
              <a:ext cx="9219844" cy="5554345"/>
            </a:xfrm>
            <a:prstGeom prst="rect">
              <a:avLst/>
            </a:prstGeom>
          </p:spPr>
          <p:txBody>
            <a:bodyPr anchor="t" rtlCol="false" tIns="0" lIns="0" bIns="0" rIns="0">
              <a:spAutoFit/>
            </a:bodyPr>
            <a:lstStyle/>
            <a:p>
              <a:pPr algn="l">
                <a:lnSpc>
                  <a:spcPts val="3359"/>
                </a:lnSpc>
              </a:pPr>
              <a:r>
                <a:rPr lang="en-US" sz="2400">
                  <a:solidFill>
                    <a:srgbClr val="000000"/>
                  </a:solidFill>
                  <a:latin typeface="Poppins Light"/>
                </a:rPr>
                <a:t>Fitur ini meminta pengguna untuk memasukkan nama file yang akan dipindahkan dan nama direktori tujuan. Program memeriksa apakah file dan direktori tujuan ada, dan menggunakan perintah mv untuk memindahkan file ke direktori tujuan jika ditemukan. Setelah file berhasil dipindahkan, program memberikan konfirmasi atau memberi tahu pengguna jika file atau direktori tidak ditemukan.</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8F7F6"/>
        </a:solidFill>
      </p:bgPr>
    </p:bg>
    <p:spTree>
      <p:nvGrpSpPr>
        <p:cNvPr id="1" name=""/>
        <p:cNvGrpSpPr/>
        <p:nvPr/>
      </p:nvGrpSpPr>
      <p:grpSpPr>
        <a:xfrm>
          <a:off x="0" y="0"/>
          <a:ext cx="0" cy="0"/>
          <a:chOff x="0" y="0"/>
          <a:chExt cx="0" cy="0"/>
        </a:xfrm>
      </p:grpSpPr>
      <p:grpSp>
        <p:nvGrpSpPr>
          <p:cNvPr name="Group 2" id="2"/>
          <p:cNvGrpSpPr/>
          <p:nvPr/>
        </p:nvGrpSpPr>
        <p:grpSpPr>
          <a:xfrm rot="0">
            <a:off x="1294664" y="1267512"/>
            <a:ext cx="6795266" cy="7990854"/>
            <a:chOff x="0" y="0"/>
            <a:chExt cx="9060355" cy="10654472"/>
          </a:xfrm>
        </p:grpSpPr>
        <p:sp>
          <p:nvSpPr>
            <p:cNvPr name="TextBox 3" id="3"/>
            <p:cNvSpPr txBox="true"/>
            <p:nvPr/>
          </p:nvSpPr>
          <p:spPr>
            <a:xfrm rot="0">
              <a:off x="0" y="0"/>
              <a:ext cx="8136432" cy="3886200"/>
            </a:xfrm>
            <a:prstGeom prst="rect">
              <a:avLst/>
            </a:prstGeom>
          </p:spPr>
          <p:txBody>
            <a:bodyPr anchor="t" rtlCol="false" tIns="0" lIns="0" bIns="0" rIns="0">
              <a:spAutoFit/>
            </a:bodyPr>
            <a:lstStyle/>
            <a:p>
              <a:pPr algn="l">
                <a:lnSpc>
                  <a:spcPts val="7679"/>
                </a:lnSpc>
              </a:pPr>
              <a:r>
                <a:rPr lang="en-US" sz="6399">
                  <a:solidFill>
                    <a:srgbClr val="000000"/>
                  </a:solidFill>
                  <a:latin typeface="Poppins Medium Bold"/>
                </a:rPr>
                <a:t>Fitur 9</a:t>
              </a:r>
            </a:p>
            <a:p>
              <a:pPr algn="l">
                <a:lnSpc>
                  <a:spcPts val="7679"/>
                </a:lnSpc>
              </a:pPr>
              <a:r>
                <a:rPr lang="en-US" sz="6399">
                  <a:solidFill>
                    <a:srgbClr val="000000"/>
                  </a:solidFill>
                  <a:latin typeface="Poppins Medium Bold"/>
                </a:rPr>
                <a:t>Mengubah izin file</a:t>
              </a:r>
            </a:p>
          </p:txBody>
        </p:sp>
        <p:sp>
          <p:nvSpPr>
            <p:cNvPr name="TextBox 4" id="4"/>
            <p:cNvSpPr txBox="true"/>
            <p:nvPr/>
          </p:nvSpPr>
          <p:spPr>
            <a:xfrm rot="0">
              <a:off x="0" y="5099774"/>
              <a:ext cx="9060355" cy="5554345"/>
            </a:xfrm>
            <a:prstGeom prst="rect">
              <a:avLst/>
            </a:prstGeom>
          </p:spPr>
          <p:txBody>
            <a:bodyPr anchor="t" rtlCol="false" tIns="0" lIns="0" bIns="0" rIns="0">
              <a:spAutoFit/>
            </a:bodyPr>
            <a:lstStyle/>
            <a:p>
              <a:pPr algn="l">
                <a:lnSpc>
                  <a:spcPts val="3359"/>
                </a:lnSpc>
              </a:pPr>
              <a:r>
                <a:rPr lang="en-US" sz="2400">
                  <a:solidFill>
                    <a:srgbClr val="000000"/>
                  </a:solidFill>
                  <a:latin typeface="Poppins Light"/>
                </a:rPr>
                <a:t>Fitur ini meminta pengguna untuk memasukkan nama file atau direktori yang izinnya akan diubah dan izin baru (misalnya 755). Program memeriksa apakah file atau direktori tersebut ada dan menggunakan perintah chmod untuk mengubah izin jika ditemukan. Setelah izin berhasil diubah, program memberikan konfirmasi atau memberi tahu pengguna jika file atau direktori tidak ditemukan.</a:t>
              </a:r>
            </a:p>
          </p:txBody>
        </p:sp>
      </p:grpSp>
      <p:grpSp>
        <p:nvGrpSpPr>
          <p:cNvPr name="Group 5" id="5"/>
          <p:cNvGrpSpPr/>
          <p:nvPr/>
        </p:nvGrpSpPr>
        <p:grpSpPr>
          <a:xfrm rot="0">
            <a:off x="8703171" y="0"/>
            <a:ext cx="9584829" cy="10287000"/>
            <a:chOff x="0" y="0"/>
            <a:chExt cx="3242275" cy="3479800"/>
          </a:xfrm>
        </p:grpSpPr>
        <p:sp>
          <p:nvSpPr>
            <p:cNvPr name="Freeform 6" id="6"/>
            <p:cNvSpPr/>
            <p:nvPr/>
          </p:nvSpPr>
          <p:spPr>
            <a:xfrm flipH="false" flipV="false" rot="0">
              <a:off x="0" y="0"/>
              <a:ext cx="3242276" cy="3479800"/>
            </a:xfrm>
            <a:custGeom>
              <a:avLst/>
              <a:gdLst/>
              <a:ahLst/>
              <a:cxnLst/>
              <a:rect r="r" b="b" t="t" l="l"/>
              <a:pathLst>
                <a:path h="3479800" w="3242276">
                  <a:moveTo>
                    <a:pt x="0" y="0"/>
                  </a:moveTo>
                  <a:lnTo>
                    <a:pt x="3242276" y="0"/>
                  </a:lnTo>
                  <a:lnTo>
                    <a:pt x="3242276" y="3479800"/>
                  </a:lnTo>
                  <a:lnTo>
                    <a:pt x="0" y="3479800"/>
                  </a:lnTo>
                  <a:close/>
                </a:path>
              </a:pathLst>
            </a:custGeom>
            <a:solidFill>
              <a:srgbClr val="391C99"/>
            </a:solidFill>
          </p:spPr>
        </p:sp>
      </p:grpSp>
      <p:grpSp>
        <p:nvGrpSpPr>
          <p:cNvPr name="Group 7" id="7"/>
          <p:cNvGrpSpPr/>
          <p:nvPr/>
        </p:nvGrpSpPr>
        <p:grpSpPr>
          <a:xfrm rot="0">
            <a:off x="10812361" y="1267512"/>
            <a:ext cx="5758592" cy="5761938"/>
            <a:chOff x="0" y="0"/>
            <a:chExt cx="7678123" cy="7682584"/>
          </a:xfrm>
        </p:grpSpPr>
        <p:sp>
          <p:nvSpPr>
            <p:cNvPr name="TextBox 8" id="8"/>
            <p:cNvSpPr txBox="true"/>
            <p:nvPr/>
          </p:nvSpPr>
          <p:spPr>
            <a:xfrm rot="0">
              <a:off x="0" y="0"/>
              <a:ext cx="6895152" cy="2590800"/>
            </a:xfrm>
            <a:prstGeom prst="rect">
              <a:avLst/>
            </a:prstGeom>
          </p:spPr>
          <p:txBody>
            <a:bodyPr anchor="t" rtlCol="false" tIns="0" lIns="0" bIns="0" rIns="0">
              <a:spAutoFit/>
            </a:bodyPr>
            <a:lstStyle/>
            <a:p>
              <a:pPr algn="l">
                <a:lnSpc>
                  <a:spcPts val="7679"/>
                </a:lnSpc>
              </a:pPr>
              <a:r>
                <a:rPr lang="en-US" sz="6399">
                  <a:solidFill>
                    <a:srgbClr val="13DCFF"/>
                  </a:solidFill>
                  <a:latin typeface="Poppins Medium Bold"/>
                </a:rPr>
                <a:t>Fitur 10</a:t>
              </a:r>
            </a:p>
            <a:p>
              <a:pPr algn="l">
                <a:lnSpc>
                  <a:spcPts val="7679"/>
                </a:lnSpc>
              </a:pPr>
              <a:r>
                <a:rPr lang="en-US" sz="6399">
                  <a:solidFill>
                    <a:srgbClr val="13DCFF"/>
                  </a:solidFill>
                  <a:latin typeface="Poppins Medium Bold"/>
                </a:rPr>
                <a:t>Keluar</a:t>
              </a:r>
            </a:p>
          </p:txBody>
        </p:sp>
        <p:sp>
          <p:nvSpPr>
            <p:cNvPr name="TextBox 9" id="9"/>
            <p:cNvSpPr txBox="true"/>
            <p:nvPr/>
          </p:nvSpPr>
          <p:spPr>
            <a:xfrm rot="0">
              <a:off x="0" y="3804374"/>
              <a:ext cx="7678123" cy="3877945"/>
            </a:xfrm>
            <a:prstGeom prst="rect">
              <a:avLst/>
            </a:prstGeom>
          </p:spPr>
          <p:txBody>
            <a:bodyPr anchor="t" rtlCol="false" tIns="0" lIns="0" bIns="0" rIns="0">
              <a:spAutoFit/>
            </a:bodyPr>
            <a:lstStyle/>
            <a:p>
              <a:pPr algn="l">
                <a:lnSpc>
                  <a:spcPts val="3359"/>
                </a:lnSpc>
              </a:pPr>
              <a:r>
                <a:rPr lang="en-US" sz="2400">
                  <a:solidFill>
                    <a:srgbClr val="FFFFFF"/>
                  </a:solidFill>
                  <a:latin typeface="Poppins Light"/>
                </a:rPr>
                <a:t>Fitur ini mengakhiri program dengan memberikan pesan terima kasih kepada pengguna yang telah menggunakan program manajemen file. Program kemudian keluar dari loop utama dan berhenti menjalankan skrip.</a:t>
              </a:r>
            </a:p>
          </p:txBody>
        </p:sp>
      </p:grpSp>
      <p:sp>
        <p:nvSpPr>
          <p:cNvPr name="Freeform 10" id="10"/>
          <p:cNvSpPr/>
          <p:nvPr/>
        </p:nvSpPr>
        <p:spPr>
          <a:xfrm flipH="false" flipV="false" rot="4756361">
            <a:off x="4500796" y="-5647893"/>
            <a:ext cx="7684646" cy="7932733"/>
          </a:xfrm>
          <a:custGeom>
            <a:avLst/>
            <a:gdLst/>
            <a:ahLst/>
            <a:cxnLst/>
            <a:rect r="r" b="b" t="t" l="l"/>
            <a:pathLst>
              <a:path h="7932733" w="7684646">
                <a:moveTo>
                  <a:pt x="0" y="0"/>
                </a:moveTo>
                <a:lnTo>
                  <a:pt x="7684646" y="0"/>
                </a:lnTo>
                <a:lnTo>
                  <a:pt x="7684646" y="7932733"/>
                </a:lnTo>
                <a:lnTo>
                  <a:pt x="0" y="7932733"/>
                </a:lnTo>
                <a:lnTo>
                  <a:pt x="0" y="0"/>
                </a:lnTo>
                <a:close/>
              </a:path>
            </a:pathLst>
          </a:custGeom>
          <a:blipFill>
            <a:blip r:embed="rId2"/>
            <a:stretch>
              <a:fillRect l="0" t="-7576" r="0" b="-7576"/>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391C99"/>
        </a:solidFill>
      </p:bgPr>
    </p:bg>
    <p:spTree>
      <p:nvGrpSpPr>
        <p:cNvPr id="1" name=""/>
        <p:cNvGrpSpPr/>
        <p:nvPr/>
      </p:nvGrpSpPr>
      <p:grpSpPr>
        <a:xfrm>
          <a:off x="0" y="0"/>
          <a:ext cx="0" cy="0"/>
          <a:chOff x="0" y="0"/>
          <a:chExt cx="0" cy="0"/>
        </a:xfrm>
      </p:grpSpPr>
      <p:grpSp>
        <p:nvGrpSpPr>
          <p:cNvPr name="Group 2" id="2"/>
          <p:cNvGrpSpPr/>
          <p:nvPr/>
        </p:nvGrpSpPr>
        <p:grpSpPr>
          <a:xfrm rot="0">
            <a:off x="3238028" y="5330178"/>
            <a:ext cx="11811944" cy="2460957"/>
            <a:chOff x="0" y="0"/>
            <a:chExt cx="15749258" cy="3281276"/>
          </a:xfrm>
        </p:grpSpPr>
        <p:sp>
          <p:nvSpPr>
            <p:cNvPr name="TextBox 3" id="3"/>
            <p:cNvSpPr txBox="true"/>
            <p:nvPr/>
          </p:nvSpPr>
          <p:spPr>
            <a:xfrm rot="0">
              <a:off x="0" y="-9459"/>
              <a:ext cx="15749258" cy="1635125"/>
            </a:xfrm>
            <a:prstGeom prst="rect">
              <a:avLst/>
            </a:prstGeom>
          </p:spPr>
          <p:txBody>
            <a:bodyPr anchor="t" rtlCol="false" tIns="0" lIns="0" bIns="0" rIns="0">
              <a:spAutoFit/>
            </a:bodyPr>
            <a:lstStyle/>
            <a:p>
              <a:pPr algn="ctr">
                <a:lnSpc>
                  <a:spcPts val="9600"/>
                </a:lnSpc>
              </a:pPr>
              <a:r>
                <a:rPr lang="en-US" sz="8000">
                  <a:solidFill>
                    <a:srgbClr val="FFFFFF"/>
                  </a:solidFill>
                  <a:latin typeface="Poppins Bold"/>
                </a:rPr>
                <a:t>Thank you</a:t>
              </a:r>
            </a:p>
          </p:txBody>
        </p:sp>
        <p:sp>
          <p:nvSpPr>
            <p:cNvPr name="TextBox 4" id="4"/>
            <p:cNvSpPr txBox="true"/>
            <p:nvPr/>
          </p:nvSpPr>
          <p:spPr>
            <a:xfrm rot="0">
              <a:off x="0" y="2604990"/>
              <a:ext cx="15749258" cy="676275"/>
            </a:xfrm>
            <a:prstGeom prst="rect">
              <a:avLst/>
            </a:prstGeom>
          </p:spPr>
          <p:txBody>
            <a:bodyPr anchor="t" rtlCol="false" tIns="0" lIns="0" bIns="0" rIns="0">
              <a:spAutoFit/>
            </a:bodyPr>
            <a:lstStyle/>
            <a:p>
              <a:pPr algn="ctr">
                <a:lnSpc>
                  <a:spcPts val="4200"/>
                </a:lnSpc>
              </a:pPr>
            </a:p>
          </p:txBody>
        </p:sp>
      </p:grpSp>
      <p:sp>
        <p:nvSpPr>
          <p:cNvPr name="Freeform 5" id="5"/>
          <p:cNvSpPr/>
          <p:nvPr/>
        </p:nvSpPr>
        <p:spPr>
          <a:xfrm flipH="false" flipV="false" rot="0">
            <a:off x="4683372" y="-4746449"/>
            <a:ext cx="8423875" cy="8517150"/>
          </a:xfrm>
          <a:custGeom>
            <a:avLst/>
            <a:gdLst/>
            <a:ahLst/>
            <a:cxnLst/>
            <a:rect r="r" b="b" t="t" l="l"/>
            <a:pathLst>
              <a:path h="8517150" w="8423875">
                <a:moveTo>
                  <a:pt x="0" y="0"/>
                </a:moveTo>
                <a:lnTo>
                  <a:pt x="8423875" y="0"/>
                </a:lnTo>
                <a:lnTo>
                  <a:pt x="8423875" y="8517151"/>
                </a:lnTo>
                <a:lnTo>
                  <a:pt x="0" y="8517151"/>
                </a:lnTo>
                <a:lnTo>
                  <a:pt x="0" y="0"/>
                </a:lnTo>
                <a:close/>
              </a:path>
            </a:pathLst>
          </a:custGeom>
          <a:blipFill>
            <a:blip r:embed="rId2"/>
            <a:stretch>
              <a:fillRect l="0" t="0" r="-728"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DAGFFjpeJSY</dc:identifier>
  <dcterms:modified xsi:type="dcterms:W3CDTF">2011-08-01T06:04:30Z</dcterms:modified>
  <cp:revision>1</cp:revision>
  <dc:title>Blue White 3D Elements Technology in Education Technology Presentation</dc:title>
</cp:coreProperties>
</file>

<file path=docProps/thumbnail.jpeg>
</file>